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0" r:id="rId2"/>
    <p:sldId id="278" r:id="rId3"/>
    <p:sldId id="279" r:id="rId4"/>
    <p:sldId id="257" r:id="rId5"/>
    <p:sldId id="258" r:id="rId6"/>
    <p:sldId id="261" r:id="rId7"/>
    <p:sldId id="262" r:id="rId8"/>
    <p:sldId id="280" r:id="rId9"/>
    <p:sldId id="263" r:id="rId10"/>
    <p:sldId id="264" r:id="rId11"/>
    <p:sldId id="265" r:id="rId12"/>
    <p:sldId id="266" r:id="rId13"/>
    <p:sldId id="268" r:id="rId14"/>
    <p:sldId id="269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59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ED92-B567-4637-88AD-E3E535117E21}" type="datetimeFigureOut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4876E-82D5-4215-A399-B7E58661D4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388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876E-82D5-4215-A399-B7E58661D41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0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876E-82D5-4215-A399-B7E58661D41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83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39BB-D6AE-4A7F-9EB5-A48850A19291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4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42112-457C-4862-99EE-10928C74278B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85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6C0-776A-4BFF-BC21-7FDA8D8C743E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0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590B-E814-4CC5-B062-DB730435DE28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456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37F5-717E-4AA3-99E9-BFF913C5F465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25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1B92-5EC7-469D-A24D-9361482866DE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766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2679-A78D-4BEA-A215-6E6F329FBC7B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67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2C25-1740-41AD-A633-C2388360F9CA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996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6860-2A8E-4449-939E-22FBBEBF31E6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662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9708-E215-4D15-AE1C-48BACE5D67FC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78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E137-FFD0-4E32-B2FC-CFF673CD4A1B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38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8C9C-8647-441E-A3F9-7BCCD4FAD42B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24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BBE2-12B6-4006-8A4E-C114FA78687C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16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928-F9F9-4B7C-A1B8-0B453D66BB9F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30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8AFB-A6DF-4FD2-943D-D74FA33EA624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46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8E5-002F-4C91-858F-EBF79691AC29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93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4F70-09BD-4F01-9C15-4A0699248AB2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51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4E2346C-287A-405D-BA0F-7F38D14880EB}" type="datetime1">
              <a:rPr lang="ko-KR" altLang="en-US" smtClean="0"/>
              <a:t>2021-08-03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85FD35-6B44-445F-80B0-367469AF14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821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94360" y="685799"/>
            <a:ext cx="11155680" cy="1618489"/>
          </a:xfrm>
        </p:spPr>
        <p:txBody>
          <a:bodyPr/>
          <a:lstStyle/>
          <a:p>
            <a:r>
              <a:rPr lang="en-US" altLang="ko-KR" b="1" dirty="0" smtClean="0"/>
              <a:t>Introduction of </a:t>
            </a:r>
            <a:br>
              <a:rPr lang="en-US" altLang="ko-KR" b="1" dirty="0" smtClean="0"/>
            </a:br>
            <a:r>
              <a:rPr lang="en-US" altLang="ko-KR" b="1" dirty="0" smtClean="0"/>
              <a:t>the patent and the round P/U tape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189" y="2971800"/>
            <a:ext cx="2869331" cy="3611880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43456" cy="1215517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83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4" y="83837"/>
            <a:ext cx="10361740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4. </a:t>
            </a:r>
            <a:r>
              <a:rPr lang="ko-KR" altLang="en-US" b="1" dirty="0"/>
              <a:t>특허제품과 일반제품 비교 동영상</a:t>
            </a:r>
          </a:p>
        </p:txBody>
      </p:sp>
      <p:pic>
        <p:nvPicPr>
          <p:cNvPr id="9" name="MVI_elongease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803" y="1362837"/>
            <a:ext cx="5923279" cy="3331845"/>
          </a:xfrm>
        </p:spPr>
      </p:pic>
      <p:pic>
        <p:nvPicPr>
          <p:cNvPr id="10" name="MVI_일반 티셔츠_Tri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937" y="1362837"/>
            <a:ext cx="5923280" cy="33318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048" y="5449824"/>
            <a:ext cx="11539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+mj-lt"/>
              </a:rPr>
              <a:t>* </a:t>
            </a:r>
            <a:r>
              <a:rPr lang="ko-KR" altLang="en-US" sz="2000" b="1" dirty="0" smtClean="0">
                <a:latin typeface="+mj-lt"/>
              </a:rPr>
              <a:t>당겨져서 늘어난 </a:t>
            </a:r>
            <a:r>
              <a:rPr lang="en-US" altLang="ko-KR" sz="2000" b="1" dirty="0" smtClean="0">
                <a:latin typeface="+mj-lt"/>
              </a:rPr>
              <a:t>rib</a:t>
            </a:r>
            <a:r>
              <a:rPr lang="ko-KR" altLang="en-US" sz="2000" b="1" dirty="0" smtClean="0">
                <a:latin typeface="+mj-lt"/>
              </a:rPr>
              <a:t>조직이 </a:t>
            </a:r>
            <a:r>
              <a:rPr lang="en-US" altLang="ko-KR" sz="2000" b="1" dirty="0" smtClean="0">
                <a:latin typeface="+mj-lt"/>
              </a:rPr>
              <a:t>PU band</a:t>
            </a:r>
            <a:r>
              <a:rPr lang="ko-KR" altLang="en-US" sz="2000" b="1" dirty="0" smtClean="0">
                <a:latin typeface="+mj-lt"/>
              </a:rPr>
              <a:t>에 의해 즉시 원형 조직으로 되돌아가는 현상을 볼 수 있다 </a:t>
            </a:r>
            <a:endParaRPr lang="ko-KR" altLang="en-US" sz="2000" b="1" dirty="0">
              <a:latin typeface="+mj-lt"/>
            </a:endParaRP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25168" cy="1206373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493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5. </a:t>
            </a:r>
            <a:r>
              <a:rPr lang="ko-KR" altLang="en-US" sz="3200" b="1" dirty="0"/>
              <a:t>목 깃이 늘어나는 문제점을 보완하는 현존하는 여러 가지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방법들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0624" y="1307592"/>
            <a:ext cx="11466575" cy="53400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</a:rPr>
              <a:t>100% cotton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body fabric</a:t>
            </a:r>
            <a:r>
              <a:rPr lang="ko-KR" altLang="en-US" b="1" dirty="0" smtClean="0">
                <a:solidFill>
                  <a:schemeClr val="tx1"/>
                </a:solidFill>
              </a:rPr>
              <a:t>인 경우</a:t>
            </a:r>
            <a:r>
              <a:rPr lang="en-US" altLang="ko-KR" b="1" dirty="0" smtClean="0">
                <a:solidFill>
                  <a:schemeClr val="tx1"/>
                </a:solidFill>
              </a:rPr>
              <a:t>, neck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rib </a:t>
            </a:r>
            <a:r>
              <a:rPr lang="ko-KR" altLang="en-US" b="1" dirty="0" smtClean="0">
                <a:solidFill>
                  <a:schemeClr val="tx1"/>
                </a:solidFill>
              </a:rPr>
              <a:t>늘어나는 것을 조금 더디게 하기 위해 </a:t>
            </a:r>
            <a:r>
              <a:rPr lang="en-US" altLang="ko-KR" b="1" dirty="0" smtClean="0">
                <a:solidFill>
                  <a:schemeClr val="tx1"/>
                </a:solidFill>
              </a:rPr>
              <a:t>rib fabric contents</a:t>
            </a:r>
            <a:r>
              <a:rPr lang="ko-KR" altLang="en-US" b="1" dirty="0" smtClean="0">
                <a:solidFill>
                  <a:schemeClr val="tx1"/>
                </a:solidFill>
              </a:rPr>
              <a:t>를 </a:t>
            </a:r>
            <a:r>
              <a:rPr lang="en-US" altLang="ko-KR" b="1" dirty="0" smtClean="0">
                <a:solidFill>
                  <a:schemeClr val="tx1"/>
                </a:solidFill>
              </a:rPr>
              <a:t>T/C yarn</a:t>
            </a:r>
            <a:r>
              <a:rPr lang="ko-KR" altLang="en-US" b="1" dirty="0" smtClean="0">
                <a:solidFill>
                  <a:schemeClr val="tx1"/>
                </a:solidFill>
              </a:rPr>
              <a:t>을 사용하기도 한다</a:t>
            </a:r>
            <a:r>
              <a:rPr lang="en-US" altLang="ko-KR" b="1" dirty="0" smtClean="0">
                <a:solidFill>
                  <a:schemeClr val="tx1"/>
                </a:solidFill>
              </a:rPr>
              <a:t>. </a:t>
            </a:r>
            <a:r>
              <a:rPr lang="ko-KR" altLang="en-US" b="1" dirty="0" smtClean="0">
                <a:solidFill>
                  <a:schemeClr val="tx1"/>
                </a:solidFill>
              </a:rPr>
              <a:t>이 경우 </a:t>
            </a:r>
            <a:r>
              <a:rPr lang="en-US" altLang="ko-KR" b="1" dirty="0" smtClean="0">
                <a:solidFill>
                  <a:schemeClr val="tx1"/>
                </a:solidFill>
              </a:rPr>
              <a:t>dyeing</a:t>
            </a:r>
            <a:r>
              <a:rPr lang="ko-KR" altLang="en-US" b="1" dirty="0" smtClean="0">
                <a:solidFill>
                  <a:schemeClr val="tx1"/>
                </a:solidFill>
              </a:rPr>
              <a:t>을 두 번 해야 하기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때문에 원단 생산 </a:t>
            </a:r>
            <a:r>
              <a:rPr lang="en-US" altLang="ko-KR" b="1" dirty="0" smtClean="0">
                <a:solidFill>
                  <a:schemeClr val="tx1"/>
                </a:solidFill>
              </a:rPr>
              <a:t>lead time</a:t>
            </a:r>
            <a:r>
              <a:rPr lang="ko-KR" altLang="en-US" b="1" dirty="0" smtClean="0">
                <a:solidFill>
                  <a:schemeClr val="tx1"/>
                </a:solidFill>
              </a:rPr>
              <a:t>이 길어지고</a:t>
            </a:r>
            <a:r>
              <a:rPr lang="en-US" altLang="ko-KR" b="1" dirty="0" smtClean="0">
                <a:solidFill>
                  <a:schemeClr val="tx1"/>
                </a:solidFill>
              </a:rPr>
              <a:t>, body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err="1" smtClean="0">
                <a:solidFill>
                  <a:schemeClr val="tx1"/>
                </a:solidFill>
              </a:rPr>
              <a:t>faric</a:t>
            </a:r>
            <a:r>
              <a:rPr lang="ko-KR" altLang="en-US" b="1" dirty="0" smtClean="0">
                <a:solidFill>
                  <a:schemeClr val="tx1"/>
                </a:solidFill>
              </a:rPr>
              <a:t>과 </a:t>
            </a:r>
            <a:r>
              <a:rPr lang="en-US" altLang="ko-KR" b="1" dirty="0" smtClean="0">
                <a:solidFill>
                  <a:schemeClr val="tx1"/>
                </a:solidFill>
              </a:rPr>
              <a:t>color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shade</a:t>
            </a:r>
            <a:r>
              <a:rPr lang="ko-KR" altLang="en-US" b="1" dirty="0" smtClean="0">
                <a:solidFill>
                  <a:schemeClr val="tx1"/>
                </a:solidFill>
              </a:rPr>
              <a:t>가 잘 맞지 않는 문제점과 생산단가가 높아진다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</a:rPr>
              <a:t>Rib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fabric</a:t>
            </a:r>
            <a:r>
              <a:rPr lang="ko-KR" altLang="en-US" b="1" dirty="0" smtClean="0">
                <a:solidFill>
                  <a:schemeClr val="tx1"/>
                </a:solidFill>
              </a:rPr>
              <a:t>은 </a:t>
            </a:r>
            <a:r>
              <a:rPr lang="en-US" altLang="ko-KR" b="1" dirty="0" smtClean="0">
                <a:solidFill>
                  <a:schemeClr val="tx1"/>
                </a:solidFill>
              </a:rPr>
              <a:t>spandex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yarn</a:t>
            </a:r>
            <a:r>
              <a:rPr lang="ko-KR" altLang="en-US" b="1" dirty="0" smtClean="0">
                <a:solidFill>
                  <a:schemeClr val="tx1"/>
                </a:solidFill>
              </a:rPr>
              <a:t>을 사용하기도 하는데 이 또한 </a:t>
            </a:r>
            <a:r>
              <a:rPr lang="en-US" altLang="ko-KR" b="1" dirty="0" smtClean="0">
                <a:solidFill>
                  <a:schemeClr val="tx1"/>
                </a:solidFill>
              </a:rPr>
              <a:t>color shade</a:t>
            </a:r>
            <a:r>
              <a:rPr lang="ko-KR" altLang="en-US" b="1" dirty="0" smtClean="0">
                <a:solidFill>
                  <a:schemeClr val="tx1"/>
                </a:solidFill>
              </a:rPr>
              <a:t>를 맞추기 힘들고 </a:t>
            </a:r>
            <a:r>
              <a:rPr lang="en-US" altLang="ko-KR" b="1" dirty="0" smtClean="0">
                <a:solidFill>
                  <a:schemeClr val="tx1"/>
                </a:solidFill>
              </a:rPr>
              <a:t>body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fabric</a:t>
            </a:r>
            <a:r>
              <a:rPr lang="ko-KR" altLang="en-US" b="1" dirty="0" smtClean="0">
                <a:solidFill>
                  <a:schemeClr val="tx1"/>
                </a:solidFill>
              </a:rPr>
              <a:t>과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다른 이질감을 느낄 수 있고 번들거리는 현상이 생기기도 한다</a:t>
            </a:r>
            <a:r>
              <a:rPr lang="en-US" altLang="ko-KR" b="1" dirty="0" smtClean="0">
                <a:solidFill>
                  <a:schemeClr val="tx1"/>
                </a:solidFill>
              </a:rPr>
              <a:t>. </a:t>
            </a:r>
            <a:r>
              <a:rPr lang="ko-KR" altLang="en-US" b="1" dirty="0" smtClean="0">
                <a:solidFill>
                  <a:schemeClr val="tx1"/>
                </a:solidFill>
              </a:rPr>
              <a:t>또한 생산단가가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높아진디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</a:rPr>
              <a:t>근래에는 </a:t>
            </a:r>
            <a:r>
              <a:rPr lang="en-US" altLang="ko-KR" b="1" dirty="0" smtClean="0">
                <a:solidFill>
                  <a:schemeClr val="tx1"/>
                </a:solidFill>
              </a:rPr>
              <a:t>rib</a:t>
            </a:r>
            <a:r>
              <a:rPr lang="ko-KR" altLang="en-US" b="1" dirty="0" smtClean="0">
                <a:solidFill>
                  <a:schemeClr val="tx1"/>
                </a:solidFill>
              </a:rPr>
              <a:t>이 늘어나는 정도를 회피하기 위해 </a:t>
            </a:r>
            <a:r>
              <a:rPr lang="en-US" altLang="ko-KR" b="1" dirty="0" smtClean="0">
                <a:solidFill>
                  <a:schemeClr val="tx1"/>
                </a:solidFill>
              </a:rPr>
              <a:t>rib</a:t>
            </a:r>
            <a:r>
              <a:rPr lang="ko-KR" altLang="en-US" b="1" dirty="0" smtClean="0">
                <a:solidFill>
                  <a:schemeClr val="tx1"/>
                </a:solidFill>
              </a:rPr>
              <a:t> 폭을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좁게</a:t>
            </a:r>
            <a:r>
              <a:rPr lang="en-US" altLang="ko-KR" b="1" dirty="0" smtClean="0">
                <a:solidFill>
                  <a:schemeClr val="tx1"/>
                </a:solidFill>
              </a:rPr>
              <a:t>(1/2”</a:t>
            </a:r>
            <a:r>
              <a:rPr lang="ko-KR" altLang="en-US" b="1" dirty="0" smtClean="0">
                <a:solidFill>
                  <a:schemeClr val="tx1"/>
                </a:solidFill>
              </a:rPr>
              <a:t>정도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</a:rPr>
              <a:t>하는 경향이 있어 원하는  </a:t>
            </a:r>
            <a:r>
              <a:rPr lang="en-US" altLang="ko-KR" b="1" dirty="0" smtClean="0">
                <a:solidFill>
                  <a:schemeClr val="tx1"/>
                </a:solidFill>
              </a:rPr>
              <a:t>garment design</a:t>
            </a:r>
            <a:r>
              <a:rPr lang="ko-KR" altLang="en-US" b="1" dirty="0" smtClean="0">
                <a:solidFill>
                  <a:schemeClr val="tx1"/>
                </a:solidFill>
              </a:rPr>
              <a:t>을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보여주는데 어려움이 있다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</a:rPr>
              <a:t>Rib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collar</a:t>
            </a:r>
            <a:r>
              <a:rPr lang="ko-KR" altLang="en-US" b="1" dirty="0" smtClean="0">
                <a:solidFill>
                  <a:schemeClr val="tx1"/>
                </a:solidFill>
              </a:rPr>
              <a:t>가 늘어나는 염려로 소비자가 </a:t>
            </a:r>
            <a:r>
              <a:rPr lang="en-US" altLang="ko-KR" b="1" dirty="0" smtClean="0">
                <a:solidFill>
                  <a:schemeClr val="tx1"/>
                </a:solidFill>
              </a:rPr>
              <a:t>crew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neck</a:t>
            </a:r>
            <a:r>
              <a:rPr lang="ko-KR" altLang="en-US" b="1" dirty="0" smtClean="0">
                <a:solidFill>
                  <a:schemeClr val="tx1"/>
                </a:solidFill>
              </a:rPr>
              <a:t>을 선택하는데 주저하게 되고 이로 인해 </a:t>
            </a:r>
            <a:r>
              <a:rPr lang="en-US" altLang="ko-KR" b="1" dirty="0" smtClean="0">
                <a:solidFill>
                  <a:schemeClr val="tx1"/>
                </a:solidFill>
              </a:rPr>
              <a:t>under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cover tee(inner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layer</a:t>
            </a:r>
            <a:r>
              <a:rPr lang="ko-KR" altLang="en-US" b="1" dirty="0" smtClean="0">
                <a:solidFill>
                  <a:schemeClr val="tx1"/>
                </a:solidFill>
              </a:rPr>
              <a:t>로 입는 </a:t>
            </a:r>
            <a:r>
              <a:rPr lang="en-US" altLang="ko-KR" b="1" dirty="0" smtClean="0">
                <a:solidFill>
                  <a:schemeClr val="tx1"/>
                </a:solidFill>
              </a:rPr>
              <a:t>tee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</a:rPr>
              <a:t>로 많은 기대수요가 있음에도 </a:t>
            </a:r>
            <a:r>
              <a:rPr lang="en-US" altLang="ko-KR" b="1" dirty="0" smtClean="0">
                <a:solidFill>
                  <a:schemeClr val="tx1"/>
                </a:solidFill>
              </a:rPr>
              <a:t>knit top</a:t>
            </a:r>
            <a:r>
              <a:rPr lang="ko-KR" altLang="en-US" b="1" dirty="0" smtClean="0">
                <a:solidFill>
                  <a:schemeClr val="tx1"/>
                </a:solidFill>
              </a:rPr>
              <a:t>판매가 부진하다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34312" cy="1146242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58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6"/>
            <a:ext cx="11486453" cy="1900412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6. </a:t>
            </a:r>
            <a:r>
              <a:rPr lang="ko-KR" altLang="en-US" sz="3200" b="1" dirty="0" smtClean="0"/>
              <a:t>적용할 수 있는 </a:t>
            </a:r>
            <a:r>
              <a:rPr lang="en-US" altLang="ko-KR" sz="3200" b="1" dirty="0" smtClean="0"/>
              <a:t>style</a:t>
            </a:r>
            <a:r>
              <a:rPr lang="ko-KR" altLang="en-US" sz="3200" b="1" dirty="0" smtClean="0"/>
              <a:t> 들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2400" b="1" dirty="0" smtClean="0">
                <a:solidFill>
                  <a:srgbClr val="FFFF00"/>
                </a:solidFill>
              </a:rPr>
              <a:t>* knit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top </a:t>
            </a:r>
            <a:r>
              <a:rPr lang="ko-KR" altLang="en-US" sz="2400" b="1" dirty="0" err="1" smtClean="0">
                <a:solidFill>
                  <a:srgbClr val="FFFF00"/>
                </a:solidFill>
              </a:rPr>
              <a:t>어께에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PU tape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를 사용하는 것 처럼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목에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PU tape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를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사용하는 것이 보편적인 것으로 될 것이다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.</a:t>
            </a:r>
            <a:endParaRPr lang="ko-KR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624" y="2171323"/>
            <a:ext cx="8896290" cy="4686676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43456" cy="1206373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02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7. </a:t>
            </a:r>
            <a:r>
              <a:rPr lang="ko-KR" altLang="en-US" sz="3200" b="1" dirty="0" smtClean="0"/>
              <a:t>기타 참고 소비자 불만 정보들</a:t>
            </a:r>
            <a:r>
              <a:rPr lang="en-US" altLang="ko-KR" sz="3200" b="1" dirty="0" smtClean="0"/>
              <a:t>- </a:t>
            </a:r>
            <a:r>
              <a:rPr lang="ko-KR" altLang="en-US" sz="3200" b="1" dirty="0" smtClean="0"/>
              <a:t>한국</a:t>
            </a:r>
            <a:endParaRPr lang="ko-KR" altLang="en-US" sz="32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348" y="1376867"/>
            <a:ext cx="8209652" cy="548113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828800" cy="119722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33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7. </a:t>
            </a:r>
            <a:r>
              <a:rPr lang="ko-KR" altLang="en-US" sz="3200" b="1" dirty="0" smtClean="0"/>
              <a:t>기타 참고 소비자 불만 정보들 </a:t>
            </a:r>
            <a:r>
              <a:rPr lang="en-US" altLang="ko-KR" sz="3200" b="1" dirty="0" smtClean="0"/>
              <a:t>- </a:t>
            </a:r>
            <a:r>
              <a:rPr lang="ko-KR" altLang="en-US" sz="3200" b="1" dirty="0" smtClean="0"/>
              <a:t>미국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645" y="1060705"/>
            <a:ext cx="8313355" cy="57972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828800" cy="115150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13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7. </a:t>
            </a:r>
            <a:r>
              <a:rPr lang="ko-KR" altLang="en-US" sz="3200" b="1" dirty="0" smtClean="0"/>
              <a:t>기타 참고 소비자 불만 정보들 </a:t>
            </a:r>
            <a:r>
              <a:rPr lang="en-US" altLang="ko-KR" sz="3200" b="1" dirty="0" smtClean="0"/>
              <a:t>- </a:t>
            </a:r>
            <a:r>
              <a:rPr lang="ko-KR" altLang="en-US" sz="3200" b="1" dirty="0" smtClean="0"/>
              <a:t>일본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3940" y="1078992"/>
            <a:ext cx="8148060" cy="57634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9595104" y="5679059"/>
            <a:ext cx="2529840" cy="1178941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57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573" y="1078992"/>
            <a:ext cx="9110427" cy="5779008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783824" y="4910963"/>
            <a:ext cx="1408176" cy="188302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37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8677" y="1060704"/>
            <a:ext cx="8653323" cy="57972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911" y="1060704"/>
            <a:ext cx="4514089" cy="5797296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10984992" y="6117971"/>
            <a:ext cx="1142245" cy="669925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39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287" y="1161288"/>
            <a:ext cx="9052713" cy="5696712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828800" cy="119722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8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611" y="1161288"/>
            <a:ext cx="9337389" cy="5696712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25168" cy="119722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97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8492" y="460248"/>
            <a:ext cx="11120692" cy="5788152"/>
          </a:xfrm>
        </p:spPr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 주제에 대해 살펴보기에 앞서</a:t>
            </a:r>
            <a:r>
              <a:rPr lang="en-US" altLang="ko-K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endParaRPr lang="en-US" altLang="ko-K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의류사업에서 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지속적인 성공을 가능하게 하는 핵심요소</a:t>
            </a:r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는 </a:t>
            </a:r>
            <a:endParaRPr lang="en-US" altLang="ko-K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무엇인가</a:t>
            </a:r>
            <a:r>
              <a:rPr lang="en-US" altLang="ko-K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생각해 보자 </a:t>
            </a:r>
            <a:r>
              <a:rPr lang="en-US" altLang="ko-K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en-US" altLang="ko-KR" sz="3200" b="1" dirty="0">
              <a:solidFill>
                <a:schemeClr val="tx1"/>
              </a:solidFill>
            </a:endParaRPr>
          </a:p>
          <a:p>
            <a:r>
              <a:rPr lang="en-US" altLang="ko-KR" sz="3200" b="1" dirty="0" smtClean="0">
                <a:solidFill>
                  <a:schemeClr val="tx1"/>
                </a:solidFill>
              </a:rPr>
              <a:t>BRAND IMAGE (Equity)</a:t>
            </a:r>
          </a:p>
          <a:p>
            <a:r>
              <a:rPr lang="en-US" altLang="ko-KR" sz="3200" b="1" dirty="0" smtClean="0">
                <a:solidFill>
                  <a:schemeClr val="tx1"/>
                </a:solidFill>
              </a:rPr>
              <a:t>BRAND IMAGE: Customers’ feedback on BRAND</a:t>
            </a:r>
          </a:p>
          <a:p>
            <a:r>
              <a:rPr lang="en-US" altLang="ko-KR" sz="3200" b="1" dirty="0" smtClean="0">
                <a:solidFill>
                  <a:schemeClr val="tx1"/>
                </a:solidFill>
              </a:rPr>
              <a:t>Feedback: Product Integrity, E.S.G management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99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651" y="969264"/>
            <a:ext cx="9288349" cy="5888736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872971" y="5303520"/>
            <a:ext cx="1319029" cy="1554479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3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645" y="1124712"/>
            <a:ext cx="9459355" cy="5733288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43456" cy="1206373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5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269" y="1051560"/>
            <a:ext cx="9561731" cy="5742432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652016" cy="1087501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3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3" y="83837"/>
            <a:ext cx="11486453" cy="1146726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8. Q &amp; A</a:t>
            </a:r>
            <a:endParaRPr lang="ko-KR" altLang="en-US" sz="3200" b="1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672" y="1039105"/>
            <a:ext cx="9101328" cy="5818895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43456" cy="1178941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15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57600" y="2731684"/>
            <a:ext cx="8534400" cy="1507067"/>
          </a:xfrm>
        </p:spPr>
        <p:txBody>
          <a:bodyPr/>
          <a:lstStyle/>
          <a:p>
            <a:r>
              <a:rPr lang="en-US" altLang="ko-KR" dirty="0"/>
              <a:t> </a:t>
            </a:r>
            <a:r>
              <a:rPr lang="en-US" altLang="ko-KR" dirty="0" smtClean="0"/>
              <a:t>         </a:t>
            </a:r>
            <a:r>
              <a:rPr lang="ko-KR" altLang="en-US" sz="4000" b="1" dirty="0" smtClean="0"/>
              <a:t>감사합니다</a:t>
            </a:r>
            <a:endParaRPr lang="ko-KR" altLang="en-US" sz="40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828800" cy="1188085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488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2460" y="345101"/>
            <a:ext cx="11495596" cy="989924"/>
          </a:xfrm>
        </p:spPr>
        <p:txBody>
          <a:bodyPr/>
          <a:lstStyle/>
          <a:p>
            <a:r>
              <a:rPr lang="en-US" altLang="ko-KR" b="1" dirty="0" smtClean="0"/>
              <a:t>Customers’ </a:t>
            </a:r>
            <a:r>
              <a:rPr lang="en-US" altLang="ko-KR" b="1" dirty="0"/>
              <a:t>feedback on </a:t>
            </a:r>
            <a:r>
              <a:rPr lang="en-US" altLang="ko-KR" b="1" dirty="0" smtClean="0"/>
              <a:t>BRAND’s Product?</a:t>
            </a: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FD35-6B44-445F-80B0-367469AF148D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43" y="1587918"/>
            <a:ext cx="5389293" cy="3219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731" y="5202936"/>
            <a:ext cx="1098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BRAND IMAGE</a:t>
            </a:r>
            <a:r>
              <a:rPr lang="ko-KR" altLang="en-US" sz="2800" b="1" dirty="0" smtClean="0"/>
              <a:t>에 좋지 않은 </a:t>
            </a:r>
            <a:r>
              <a:rPr lang="en-US" altLang="ko-KR" sz="2800" b="1" dirty="0" smtClean="0"/>
              <a:t>FEEDBACK</a:t>
            </a:r>
            <a:r>
              <a:rPr lang="ko-KR" altLang="en-US" sz="2800" b="1" dirty="0" smtClean="0"/>
              <a:t>을 받을 </a:t>
            </a:r>
            <a:r>
              <a:rPr lang="en-US" altLang="ko-KR" sz="2800" b="1" dirty="0" smtClean="0"/>
              <a:t>PRODUCT</a:t>
            </a:r>
            <a:r>
              <a:rPr lang="ko-KR" altLang="en-US" sz="2800" b="1" dirty="0" smtClean="0"/>
              <a:t>라면 제품을 공급하지 않는 것이 좋지 않을까</a:t>
            </a:r>
            <a:r>
              <a:rPr lang="en-US" altLang="ko-KR" sz="2800" b="1" dirty="0" smtClean="0"/>
              <a:t>?</a:t>
            </a:r>
            <a:endParaRPr lang="ko-KR" alt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3136" y="1929384"/>
            <a:ext cx="4590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소비자에게 공급한 제품이 이렇게 된다면</a:t>
            </a:r>
            <a:r>
              <a:rPr lang="en-US" altLang="ko-KR" sz="2800" b="1" dirty="0" smtClean="0"/>
              <a:t>, </a:t>
            </a:r>
          </a:p>
          <a:p>
            <a:endParaRPr lang="en-US" altLang="ko-KR" sz="2800" b="1" dirty="0" smtClean="0"/>
          </a:p>
          <a:p>
            <a:r>
              <a:rPr lang="ko-KR" altLang="en-US" sz="2800" b="1" dirty="0" smtClean="0"/>
              <a:t>소비자는 </a:t>
            </a:r>
            <a:r>
              <a:rPr lang="en-US" altLang="ko-KR" sz="2800" b="1" dirty="0" smtClean="0"/>
              <a:t>BRAND</a:t>
            </a:r>
            <a:r>
              <a:rPr lang="ko-KR" altLang="en-US" sz="2800" b="1" dirty="0" smtClean="0"/>
              <a:t>에 대해 어떤 </a:t>
            </a:r>
            <a:r>
              <a:rPr lang="en-US" altLang="ko-KR" sz="2800" b="1" dirty="0" smtClean="0"/>
              <a:t>feedback</a:t>
            </a:r>
            <a:r>
              <a:rPr lang="ko-KR" altLang="en-US" sz="2800" b="1" dirty="0" smtClean="0"/>
              <a:t>을</a:t>
            </a:r>
            <a:r>
              <a:rPr lang="en-US" altLang="ko-KR" sz="2800" b="1" dirty="0" smtClean="0"/>
              <a:t> </a:t>
            </a:r>
            <a:r>
              <a:rPr lang="ko-KR" altLang="en-US" sz="2800" b="1" dirty="0" smtClean="0"/>
              <a:t>할까</a:t>
            </a:r>
            <a:r>
              <a:rPr lang="en-US" altLang="ko-KR" sz="2800" b="1" dirty="0" smtClean="0"/>
              <a:t>?</a:t>
            </a:r>
            <a:r>
              <a:rPr lang="ko-KR" altLang="en-US" sz="2800" b="1" dirty="0" smtClean="0"/>
              <a:t>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114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4" y="576071"/>
            <a:ext cx="5405692" cy="1143001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차례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8764" y="1801368"/>
            <a:ext cx="10937812" cy="384962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제조공법 특허의 특징 소개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적용하는 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2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가지 제조공법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새롭게 개발된 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round type TPU tape –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구매정보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특허제품과 일반제품 비교 동영상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목 깃이 늘어나는 문제점을 보완하는 현존하는 여러 가지 방법들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 smtClean="0">
                <a:solidFill>
                  <a:schemeClr val="tx1"/>
                </a:solidFill>
              </a:rPr>
              <a:t>적용 가능한 스타일들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800" b="1" dirty="0">
                <a:solidFill>
                  <a:schemeClr val="tx1"/>
                </a:solidFill>
              </a:rPr>
              <a:t>기타 참고 소비자 불만 정보들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sz="2800" b="1" dirty="0" smtClean="0">
                <a:solidFill>
                  <a:schemeClr val="tx1"/>
                </a:solidFill>
              </a:rPr>
              <a:t>Q	&amp; A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43456" cy="1178941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65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0748" y="362035"/>
            <a:ext cx="8534400" cy="1146726"/>
          </a:xfrm>
        </p:spPr>
        <p:txBody>
          <a:bodyPr/>
          <a:lstStyle/>
          <a:p>
            <a:pPr marL="514350" indent="-514350"/>
            <a:r>
              <a:rPr lang="en-US" altLang="ko-KR" b="1" dirty="0" smtClean="0"/>
              <a:t>1. </a:t>
            </a:r>
            <a:r>
              <a:rPr lang="ko-KR" altLang="en-US" b="1" dirty="0" smtClean="0"/>
              <a:t>제조공법 </a:t>
            </a:r>
            <a:r>
              <a:rPr lang="ko-KR" altLang="en-US" b="1" dirty="0"/>
              <a:t>특허의 특징 소개</a:t>
            </a:r>
            <a:endParaRPr lang="en-US" altLang="ko-KR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2788249"/>
            <a:ext cx="5013960" cy="4088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8040" y="1486595"/>
            <a:ext cx="5013960" cy="12833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/>
                </a:solidFill>
              </a:rPr>
              <a:t> * </a:t>
            </a:r>
            <a:r>
              <a:rPr lang="ko-KR" altLang="en-US" b="1" dirty="0" smtClean="0">
                <a:solidFill>
                  <a:schemeClr val="bg1"/>
                </a:solidFill>
              </a:rPr>
              <a:t>내구성이 증명된 투명우레탄</a:t>
            </a:r>
            <a:r>
              <a:rPr lang="en-US" altLang="ko-KR" b="1" dirty="0" smtClean="0">
                <a:solidFill>
                  <a:schemeClr val="bg1"/>
                </a:solidFill>
              </a:rPr>
              <a:t>(TPU)</a:t>
            </a:r>
            <a:r>
              <a:rPr lang="ko-KR" altLang="en-US" b="1" dirty="0" smtClean="0">
                <a:solidFill>
                  <a:schemeClr val="bg1"/>
                </a:solidFill>
              </a:rPr>
              <a:t>가 </a:t>
            </a:r>
            <a:r>
              <a:rPr lang="en-US" altLang="ko-KR" b="1" dirty="0" smtClean="0">
                <a:solidFill>
                  <a:schemeClr val="bg1"/>
                </a:solidFill>
              </a:rPr>
              <a:t>collar rib</a:t>
            </a:r>
            <a:r>
              <a:rPr lang="ko-KR" altLang="en-US" b="1" dirty="0" smtClean="0">
                <a:solidFill>
                  <a:schemeClr val="bg1"/>
                </a:solidFill>
              </a:rPr>
              <a:t>안쪽에 </a:t>
            </a:r>
            <a:r>
              <a:rPr lang="en-US" altLang="ko-KR" b="1" dirty="0" smtClean="0">
                <a:solidFill>
                  <a:schemeClr val="bg1"/>
                </a:solidFill>
              </a:rPr>
              <a:t>inserted </a:t>
            </a:r>
            <a:r>
              <a:rPr lang="ko-KR" altLang="en-US" b="1" dirty="0" smtClean="0">
                <a:solidFill>
                  <a:schemeClr val="bg1"/>
                </a:solidFill>
              </a:rPr>
              <a:t>되어있기 때문에 </a:t>
            </a:r>
            <a:r>
              <a:rPr lang="en-US" altLang="ko-KR" b="1" dirty="0" smtClean="0">
                <a:solidFill>
                  <a:schemeClr val="bg1"/>
                </a:solidFill>
              </a:rPr>
              <a:t>durability </a:t>
            </a:r>
            <a:r>
              <a:rPr lang="en-US" altLang="ko-KR" b="1" dirty="0">
                <a:solidFill>
                  <a:schemeClr val="bg1"/>
                </a:solidFill>
              </a:rPr>
              <a:t>over the garment </a:t>
            </a:r>
            <a:r>
              <a:rPr lang="en-US" altLang="ko-KR" b="1" dirty="0" smtClean="0">
                <a:solidFill>
                  <a:schemeClr val="bg1"/>
                </a:solidFill>
              </a:rPr>
              <a:t>lifetime</a:t>
            </a:r>
            <a:r>
              <a:rPr lang="ko-KR" altLang="en-US" b="1" dirty="0" smtClean="0">
                <a:solidFill>
                  <a:schemeClr val="bg1"/>
                </a:solidFill>
              </a:rPr>
              <a:t>을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실현할 수 있음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2" name="내용 개체 틀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6595"/>
            <a:ext cx="7178040" cy="5371405"/>
          </a:xfrm>
          <a:prstGeom prst="rect">
            <a:avLst/>
          </a:prstGeom>
        </p:spPr>
      </p:pic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34312" cy="1279525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438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0748" y="64008"/>
            <a:ext cx="8534400" cy="1444753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/>
              <a:t>2. </a:t>
            </a:r>
            <a:r>
              <a:rPr lang="ko-KR" altLang="en-US" b="1" dirty="0" smtClean="0"/>
              <a:t>적용하는 </a:t>
            </a:r>
            <a:r>
              <a:rPr lang="en-US" altLang="ko-KR" b="1" dirty="0"/>
              <a:t>2</a:t>
            </a:r>
            <a:r>
              <a:rPr lang="ko-KR" altLang="en-US" b="1" dirty="0"/>
              <a:t>가지 </a:t>
            </a:r>
            <a:r>
              <a:rPr lang="ko-KR" altLang="en-US" b="1" dirty="0" smtClean="0"/>
              <a:t>제조공법</a:t>
            </a: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en-US" altLang="ko-KR" sz="2800" b="1" dirty="0" smtClean="0"/>
              <a:t>1) Straight type TPU tape</a:t>
            </a:r>
            <a:r>
              <a:rPr lang="ko-KR" altLang="en-US" sz="2800" b="1" dirty="0" smtClean="0"/>
              <a:t>를 사용하는 경우</a:t>
            </a:r>
            <a:endParaRPr lang="en-US" altLang="ko-KR" sz="28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06077"/>
            <a:ext cx="6542468" cy="2751923"/>
          </a:xfrm>
          <a:prstGeom prst="rect">
            <a:avLst/>
          </a:prstGeom>
          <a:ln>
            <a:noFill/>
          </a:ln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6542468" y="1664207"/>
            <a:ext cx="497592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8" y="2019728"/>
            <a:ext cx="5649532" cy="23053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9727"/>
            <a:ext cx="6542468" cy="2086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2468" y="4325112"/>
            <a:ext cx="5649532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Rib </a:t>
            </a:r>
            <a:r>
              <a:rPr lang="ko-KR" altLang="en-US" dirty="0" err="1" smtClean="0">
                <a:solidFill>
                  <a:schemeClr val="bg1"/>
                </a:solidFill>
              </a:rPr>
              <a:t>재단물</a:t>
            </a:r>
            <a:r>
              <a:rPr lang="ko-KR" altLang="en-US" dirty="0" smtClean="0">
                <a:solidFill>
                  <a:schemeClr val="bg1"/>
                </a:solidFill>
              </a:rPr>
              <a:t> 길이에 맞게 </a:t>
            </a:r>
            <a:r>
              <a:rPr lang="en-US" altLang="ko-KR" dirty="0" smtClean="0">
                <a:solidFill>
                  <a:schemeClr val="bg1"/>
                </a:solidFill>
              </a:rPr>
              <a:t>TPU Tape</a:t>
            </a:r>
            <a:r>
              <a:rPr lang="ko-KR" altLang="en-US" dirty="0" smtClean="0">
                <a:solidFill>
                  <a:schemeClr val="bg1"/>
                </a:solidFill>
              </a:rPr>
              <a:t>를 자른다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Rib</a:t>
            </a:r>
            <a:r>
              <a:rPr lang="ko-KR" altLang="en-US" dirty="0" err="1" smtClean="0">
                <a:solidFill>
                  <a:schemeClr val="bg1"/>
                </a:solidFill>
              </a:rPr>
              <a:t>재단물</a:t>
            </a:r>
            <a:r>
              <a:rPr lang="ko-KR" altLang="en-US" dirty="0" smtClean="0">
                <a:solidFill>
                  <a:schemeClr val="bg1"/>
                </a:solidFill>
              </a:rPr>
              <a:t> 중앙에 </a:t>
            </a:r>
            <a:r>
              <a:rPr lang="en-US" altLang="ko-KR" dirty="0" smtClean="0">
                <a:solidFill>
                  <a:schemeClr val="bg1"/>
                </a:solidFill>
              </a:rPr>
              <a:t>tape</a:t>
            </a:r>
            <a:r>
              <a:rPr lang="ko-KR" altLang="en-US" dirty="0" smtClean="0">
                <a:solidFill>
                  <a:schemeClr val="bg1"/>
                </a:solidFill>
              </a:rPr>
              <a:t>를 올려놓고 끝을 </a:t>
            </a:r>
            <a:r>
              <a:rPr lang="ko-KR" altLang="en-US" dirty="0" err="1" smtClean="0">
                <a:solidFill>
                  <a:schemeClr val="bg1"/>
                </a:solidFill>
              </a:rPr>
              <a:t>가박음한다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그 다음 </a:t>
            </a:r>
            <a:r>
              <a:rPr lang="en-US" altLang="ko-KR" dirty="0" smtClean="0">
                <a:solidFill>
                  <a:schemeClr val="bg1"/>
                </a:solidFill>
              </a:rPr>
              <a:t>rib</a:t>
            </a:r>
            <a:r>
              <a:rPr lang="ko-KR" altLang="en-US" dirty="0" smtClean="0">
                <a:solidFill>
                  <a:schemeClr val="bg1"/>
                </a:solidFill>
              </a:rPr>
              <a:t> 양끝을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이음봉제를 한다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828800" cy="1279525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02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6616" y="64008"/>
            <a:ext cx="11759184" cy="1837944"/>
          </a:xfrm>
        </p:spPr>
        <p:txBody>
          <a:bodyPr>
            <a:normAutofit fontScale="90000"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ko-KR" b="1" dirty="0" smtClean="0"/>
              <a:t>2. </a:t>
            </a:r>
            <a:r>
              <a:rPr lang="ko-KR" altLang="en-US" b="1" dirty="0" smtClean="0"/>
              <a:t>적용하는 </a:t>
            </a:r>
            <a:r>
              <a:rPr lang="en-US" altLang="ko-KR" b="1" dirty="0"/>
              <a:t>2</a:t>
            </a:r>
            <a:r>
              <a:rPr lang="ko-KR" altLang="en-US" b="1" dirty="0"/>
              <a:t>가지 </a:t>
            </a:r>
            <a:r>
              <a:rPr lang="ko-KR" altLang="en-US" b="1" dirty="0" smtClean="0"/>
              <a:t>제조공법</a:t>
            </a: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en-US" altLang="ko-KR" sz="2800" b="1" dirty="0" smtClean="0"/>
              <a:t>1) Round type TPU tape</a:t>
            </a:r>
            <a:r>
              <a:rPr lang="ko-KR" altLang="en-US" sz="2800" b="1" dirty="0" smtClean="0"/>
              <a:t>를 사용하는 경우</a:t>
            </a:r>
            <a:r>
              <a:rPr lang="en-US" altLang="ko-KR" sz="2800" b="1" dirty="0" smtClean="0"/>
              <a:t/>
            </a:r>
            <a:br>
              <a:rPr lang="en-US" altLang="ko-KR" sz="2800" b="1" dirty="0" smtClean="0"/>
            </a:br>
            <a:r>
              <a:rPr lang="en-US" altLang="ko-KR" sz="2800" b="1" dirty="0"/>
              <a:t> </a:t>
            </a:r>
            <a:r>
              <a:rPr lang="en-US" altLang="ko-KR" sz="2800" b="1" dirty="0" smtClean="0"/>
              <a:t>   *** straight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type</a:t>
            </a:r>
            <a:r>
              <a:rPr lang="ko-KR" altLang="en-US" sz="2800" b="1" dirty="0" smtClean="0"/>
              <a:t>의 제조방법상 불편함을 개선하기 위해  개발된 </a:t>
            </a:r>
            <a:r>
              <a:rPr lang="en-US" altLang="ko-KR" sz="2800" b="1" dirty="0" smtClean="0"/>
              <a:t>tape</a:t>
            </a:r>
            <a:endParaRPr lang="en-US" altLang="ko-KR" sz="2800" b="1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542468" y="1664207"/>
            <a:ext cx="497592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975"/>
            <a:ext cx="6373368" cy="48020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68" y="2055974"/>
            <a:ext cx="5818632" cy="25055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3368" y="4571349"/>
            <a:ext cx="5818632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solidFill>
                  <a:schemeClr val="bg1"/>
                </a:solidFill>
              </a:rPr>
              <a:t>Rib </a:t>
            </a:r>
            <a:r>
              <a:rPr lang="en-US" altLang="ko-KR" b="1" dirty="0">
                <a:solidFill>
                  <a:schemeClr val="bg1"/>
                </a:solidFill>
              </a:rPr>
              <a:t>collar </a:t>
            </a:r>
            <a:r>
              <a:rPr lang="ko-KR" altLang="en-US" b="1" dirty="0">
                <a:solidFill>
                  <a:schemeClr val="bg1"/>
                </a:solidFill>
              </a:rPr>
              <a:t>이음 봉제된 것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solidFill>
                  <a:schemeClr val="bg1"/>
                </a:solidFill>
              </a:rPr>
              <a:t>중간에 </a:t>
            </a:r>
            <a:r>
              <a:rPr lang="en-US" altLang="ko-KR" b="1" dirty="0">
                <a:solidFill>
                  <a:schemeClr val="bg1"/>
                </a:solidFill>
              </a:rPr>
              <a:t>Clear round tape </a:t>
            </a:r>
            <a:r>
              <a:rPr lang="ko-KR" altLang="en-US" b="1" dirty="0">
                <a:solidFill>
                  <a:schemeClr val="bg1"/>
                </a:solidFill>
              </a:rPr>
              <a:t>끼워 뒤집어 반으로 접기를 하면 </a:t>
            </a:r>
            <a:r>
              <a:rPr lang="ko-KR" altLang="en-US" b="1" dirty="0" smtClean="0">
                <a:solidFill>
                  <a:schemeClr val="bg1"/>
                </a:solidFill>
              </a:rPr>
              <a:t>된다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408" y="5518570"/>
            <a:ext cx="3130407" cy="1199989"/>
          </a:xfrm>
          <a:prstGeom prst="rect">
            <a:avLst/>
          </a:prstGeom>
        </p:spPr>
      </p:pic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52600" cy="1508125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355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6616" y="64008"/>
            <a:ext cx="11759184" cy="923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ko-KR" b="1" dirty="0" smtClean="0"/>
              <a:t>2. </a:t>
            </a:r>
            <a:r>
              <a:rPr lang="ko-KR" altLang="en-US" b="1" dirty="0" smtClean="0"/>
              <a:t>적용하는 </a:t>
            </a:r>
            <a:r>
              <a:rPr lang="en-US" altLang="ko-KR" b="1" dirty="0"/>
              <a:t>2</a:t>
            </a:r>
            <a:r>
              <a:rPr lang="ko-KR" altLang="en-US" b="1" dirty="0"/>
              <a:t>가지 </a:t>
            </a:r>
            <a:r>
              <a:rPr lang="ko-KR" altLang="en-US" b="1" dirty="0" smtClean="0"/>
              <a:t>제조공법</a:t>
            </a:r>
            <a:endParaRPr lang="en-US" altLang="ko-KR" sz="2800" b="1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542468" y="1664207"/>
            <a:ext cx="497592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endParaRPr lang="ko-KR" altLang="en-US" dirty="0">
              <a:solidFill>
                <a:srgbClr val="146194">
                  <a:lumMod val="75000"/>
                </a:srgbClr>
              </a:solidFill>
            </a:endParaRPr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>
          <a:xfrm>
            <a:off x="10226040" y="5218662"/>
            <a:ext cx="1752600" cy="1508125"/>
          </a:xfrm>
        </p:spPr>
        <p:txBody>
          <a:bodyPr/>
          <a:lstStyle/>
          <a:p>
            <a:fld id="{EB85FD35-6B44-445F-80B0-367469AF148D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8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517" y="987552"/>
            <a:ext cx="5344540" cy="56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8764" y="83837"/>
            <a:ext cx="10361740" cy="1146726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altLang="ko-KR" b="1" dirty="0" smtClean="0"/>
              <a:t>3. </a:t>
            </a:r>
            <a:r>
              <a:rPr lang="ko-KR" altLang="en-US" b="1" dirty="0"/>
              <a:t>새롭게 개발된 </a:t>
            </a:r>
            <a:r>
              <a:rPr lang="en-US" altLang="ko-KR" b="1" dirty="0"/>
              <a:t>round type TPU tape – </a:t>
            </a:r>
            <a:r>
              <a:rPr lang="ko-KR" altLang="en-US" b="1" dirty="0"/>
              <a:t>구매정보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5410"/>
            <a:ext cx="5577840" cy="496012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61472"/>
            <a:ext cx="5577841" cy="2487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673" y="4436625"/>
            <a:ext cx="2872008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*Material safety tested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77840" y="4272677"/>
            <a:ext cx="6614160" cy="258532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bg1"/>
                </a:solidFill>
              </a:rPr>
              <a:t>T-225033 </a:t>
            </a:r>
            <a:endParaRPr lang="en-US" altLang="ko-K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1"/>
                </a:solidFill>
              </a:rPr>
              <a:t>Length : </a:t>
            </a:r>
            <a:r>
              <a:rPr lang="en-US" altLang="ko-KR" dirty="0" smtClean="0">
                <a:solidFill>
                  <a:schemeClr val="bg1"/>
                </a:solidFill>
              </a:rPr>
              <a:t>225mm / Width </a:t>
            </a:r>
            <a:r>
              <a:rPr lang="en-US" altLang="ko-KR" dirty="0">
                <a:solidFill>
                  <a:schemeClr val="bg1"/>
                </a:solidFill>
              </a:rPr>
              <a:t>: </a:t>
            </a:r>
            <a:r>
              <a:rPr lang="en-US" altLang="ko-KR" dirty="0" smtClean="0">
                <a:solidFill>
                  <a:schemeClr val="bg1"/>
                </a:solidFill>
              </a:rPr>
              <a:t>3mm / Thickness </a:t>
            </a:r>
            <a:r>
              <a:rPr lang="en-US" altLang="ko-KR" dirty="0">
                <a:solidFill>
                  <a:schemeClr val="bg1"/>
                </a:solidFill>
              </a:rPr>
              <a:t>: 0.3mm 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bg1"/>
                </a:solidFill>
              </a:rPr>
              <a:t>* Length</a:t>
            </a:r>
            <a:r>
              <a:rPr lang="ko-KR" altLang="en-US" dirty="0" smtClean="0">
                <a:solidFill>
                  <a:schemeClr val="bg1"/>
                </a:solidFill>
              </a:rPr>
              <a:t>는 사이즈에 따라 생산할 수 있음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bg1"/>
                </a:solidFill>
              </a:rPr>
              <a:t>Pcs </a:t>
            </a:r>
            <a:r>
              <a:rPr lang="en-US" altLang="ko-KR" dirty="0">
                <a:solidFill>
                  <a:schemeClr val="bg1"/>
                </a:solidFill>
              </a:rPr>
              <a:t>/ kg =&gt; </a:t>
            </a:r>
            <a:r>
              <a:rPr lang="ko-KR" altLang="en-US" dirty="0">
                <a:solidFill>
                  <a:schemeClr val="bg1"/>
                </a:solidFill>
              </a:rPr>
              <a:t>약 </a:t>
            </a:r>
            <a:r>
              <a:rPr lang="en-US" altLang="ko-KR" dirty="0">
                <a:solidFill>
                  <a:schemeClr val="bg1"/>
                </a:solidFill>
              </a:rPr>
              <a:t>1500 pcs / kg (</a:t>
            </a:r>
            <a:r>
              <a:rPr lang="ko-KR" altLang="en-US" dirty="0">
                <a:solidFill>
                  <a:schemeClr val="bg1"/>
                </a:solidFill>
              </a:rPr>
              <a:t>오차가 있을 수 있음</a:t>
            </a:r>
            <a:r>
              <a:rPr lang="en-US" altLang="ko-KR" dirty="0">
                <a:solidFill>
                  <a:schemeClr val="bg1"/>
                </a:solidFill>
              </a:rPr>
              <a:t>)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개당 </a:t>
            </a:r>
            <a:r>
              <a:rPr lang="en-US" altLang="ko-KR" dirty="0">
                <a:solidFill>
                  <a:schemeClr val="bg1"/>
                </a:solidFill>
              </a:rPr>
              <a:t>20~30</a:t>
            </a:r>
            <a:r>
              <a:rPr lang="ko-KR" altLang="en-US" dirty="0" smtClean="0">
                <a:solidFill>
                  <a:schemeClr val="bg1"/>
                </a:solidFill>
              </a:rPr>
              <a:t>원 </a:t>
            </a:r>
            <a:r>
              <a:rPr lang="en-US" altLang="ko-KR" dirty="0" smtClean="0">
                <a:solidFill>
                  <a:schemeClr val="bg1"/>
                </a:solidFill>
              </a:rPr>
              <a:t>(Oder </a:t>
            </a:r>
            <a:r>
              <a:rPr lang="ko-KR" altLang="en-US" dirty="0" smtClean="0">
                <a:solidFill>
                  <a:schemeClr val="bg1"/>
                </a:solidFill>
              </a:rPr>
              <a:t>수량에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따른 차이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Color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band, </a:t>
            </a:r>
            <a:r>
              <a:rPr lang="ko-KR" altLang="en-US" dirty="0" smtClean="0">
                <a:solidFill>
                  <a:schemeClr val="bg1"/>
                </a:solidFill>
              </a:rPr>
              <a:t>반투명</a:t>
            </a:r>
            <a:r>
              <a:rPr lang="en-US" altLang="ko-KR" dirty="0" smtClean="0">
                <a:solidFill>
                  <a:schemeClr val="bg1"/>
                </a:solidFill>
              </a:rPr>
              <a:t> band</a:t>
            </a:r>
            <a:r>
              <a:rPr lang="ko-KR" altLang="en-US" dirty="0" smtClean="0">
                <a:solidFill>
                  <a:schemeClr val="bg1"/>
                </a:solidFill>
              </a:rPr>
              <a:t>로도 </a:t>
            </a:r>
            <a:r>
              <a:rPr lang="ko-KR" altLang="en-US" dirty="0" err="1" smtClean="0">
                <a:solidFill>
                  <a:schemeClr val="bg1"/>
                </a:solidFill>
              </a:rPr>
              <a:t>생산가능함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1137123"/>
            <a:ext cx="6614159" cy="3215206"/>
          </a:xfrm>
          <a:prstGeom prst="rect">
            <a:avLst/>
          </a:prstGeom>
        </p:spPr>
      </p:pic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761744" cy="1270381"/>
          </a:xfrm>
        </p:spPr>
        <p:txBody>
          <a:bodyPr/>
          <a:lstStyle/>
          <a:p>
            <a:fld id="{EB85FD35-6B44-445F-80B0-367469AF148D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5410171"/>
      </p:ext>
    </p:extLst>
  </p:cSld>
  <p:clrMapOvr>
    <a:masterClrMapping/>
  </p:clrMapOvr>
</p:sld>
</file>

<file path=ppt/theme/theme1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1767</TotalTime>
  <Words>544</Words>
  <Application>Microsoft Office PowerPoint</Application>
  <PresentationFormat>와이드스크린</PresentationFormat>
  <Paragraphs>90</Paragraphs>
  <Slides>24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HY중고딕</vt:lpstr>
      <vt:lpstr>맑은 고딕</vt:lpstr>
      <vt:lpstr>Arial</vt:lpstr>
      <vt:lpstr>Century Gothic</vt:lpstr>
      <vt:lpstr>Wingdings 3</vt:lpstr>
      <vt:lpstr>슬라이스</vt:lpstr>
      <vt:lpstr>Introduction of  the patent and the round P/U tape</vt:lpstr>
      <vt:lpstr>PowerPoint 프레젠테이션</vt:lpstr>
      <vt:lpstr>Customers’ feedback on BRAND’s Product?</vt:lpstr>
      <vt:lpstr>차례</vt:lpstr>
      <vt:lpstr>1. 제조공법 특허의 특징 소개</vt:lpstr>
      <vt:lpstr>2. 적용하는 2가지 제조공법 1) Straight type TPU tape를 사용하는 경우</vt:lpstr>
      <vt:lpstr>2. 적용하는 2가지 제조공법 1) Round type TPU tape를 사용하는 경우     *** straight type의 제조방법상 불편함을 개선하기 위해  개발된 tape</vt:lpstr>
      <vt:lpstr>2. 적용하는 2가지 제조공법</vt:lpstr>
      <vt:lpstr>3. 새롭게 개발된 round type TPU tape – 구매정보</vt:lpstr>
      <vt:lpstr>4. 특허제품과 일반제품 비교 동영상</vt:lpstr>
      <vt:lpstr>5. 목 깃이 늘어나는 문제점을 보완하는 현존하는 여러 가지  방법들</vt:lpstr>
      <vt:lpstr>6. 적용할 수 있는 style 들  * knit top 어께에 PU tape를 사용하는 것 처럼, 목에 PU tape를 사용하는 것이 보편적인 것으로 될 것이다.</vt:lpstr>
      <vt:lpstr>7. 기타 참고 소비자 불만 정보들- 한국</vt:lpstr>
      <vt:lpstr>7. 기타 참고 소비자 불만 정보들 - 미국</vt:lpstr>
      <vt:lpstr>7. 기타 참고 소비자 불만 정보들 - 일본</vt:lpstr>
      <vt:lpstr>8. Q &amp; A</vt:lpstr>
      <vt:lpstr>8. Q &amp; A</vt:lpstr>
      <vt:lpstr>8. Q &amp; A</vt:lpstr>
      <vt:lpstr>8. Q &amp; A</vt:lpstr>
      <vt:lpstr>8. Q &amp; A</vt:lpstr>
      <vt:lpstr>8. Q &amp; A</vt:lpstr>
      <vt:lpstr>8. Q &amp; A</vt:lpstr>
      <vt:lpstr>8. Q &amp; A</vt:lpstr>
      <vt:lpstr>          감사합니다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 the patent and the circle P/U tape</dc:title>
  <dc:creator>NOBLAND</dc:creator>
  <cp:lastModifiedBy>NOBLAND</cp:lastModifiedBy>
  <cp:revision>46</cp:revision>
  <dcterms:created xsi:type="dcterms:W3CDTF">2021-07-19T10:52:10Z</dcterms:created>
  <dcterms:modified xsi:type="dcterms:W3CDTF">2021-08-03T08:27:22Z</dcterms:modified>
</cp:coreProperties>
</file>